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670AE-C75C-4B28-A736-C2A9A2BFD5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C7FE8FD-2281-405A-958C-81C9A34085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CFB5273-7355-4A60-98E7-9A32C6D1839C}"/>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5" name="Footer Placeholder 4">
            <a:extLst>
              <a:ext uri="{FF2B5EF4-FFF2-40B4-BE49-F238E27FC236}">
                <a16:creationId xmlns:a16="http://schemas.microsoft.com/office/drawing/2014/main" id="{4D165356-D283-462F-9702-83F7641D2F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9D3356-018D-4F6C-A3BC-0074A9DA07E7}"/>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2834339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1186C-77D7-4AF9-A8D8-039FB44756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43B5694-FDC0-4AF4-82E8-AB56986BF42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2865CB-D74F-4E96-9947-530E787F8B16}"/>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5" name="Footer Placeholder 4">
            <a:extLst>
              <a:ext uri="{FF2B5EF4-FFF2-40B4-BE49-F238E27FC236}">
                <a16:creationId xmlns:a16="http://schemas.microsoft.com/office/drawing/2014/main" id="{0936907F-F771-4FED-88F9-F91929A56A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95765B-2248-4250-8E5C-03B315BBFA2E}"/>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3022067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E61C64-85D4-4C08-88C8-37C12804E3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17AE92-BE8F-4A97-81A8-80249FFF30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48B801-7659-4536-B442-75013E370665}"/>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5" name="Footer Placeholder 4">
            <a:extLst>
              <a:ext uri="{FF2B5EF4-FFF2-40B4-BE49-F238E27FC236}">
                <a16:creationId xmlns:a16="http://schemas.microsoft.com/office/drawing/2014/main" id="{096F36C2-C861-4D30-B3F2-24FCAF2BFB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162D82-DAFA-49A8-ACD3-25F8A3F3CE91}"/>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256265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BC1E-30BD-456D-AA4F-9F2D044961F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21341B-F80F-43D6-9468-0A109E379F3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C9D1C9-6666-4F7A-8A6B-235761B21911}"/>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5" name="Footer Placeholder 4">
            <a:extLst>
              <a:ext uri="{FF2B5EF4-FFF2-40B4-BE49-F238E27FC236}">
                <a16:creationId xmlns:a16="http://schemas.microsoft.com/office/drawing/2014/main" id="{BBECAA2F-8B13-4B02-B8A3-AC3CE32323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B0776F-8490-4BA1-9AF9-7CD1338BB9AD}"/>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1515836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A1D45-6131-4E15-AA1A-51B3B2DF73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F9BB616-D3CC-4920-AB7F-3603BC502F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049D8E9-6608-4201-8EC9-7D160EFE69E8}"/>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5" name="Footer Placeholder 4">
            <a:extLst>
              <a:ext uri="{FF2B5EF4-FFF2-40B4-BE49-F238E27FC236}">
                <a16:creationId xmlns:a16="http://schemas.microsoft.com/office/drawing/2014/main" id="{AB6EE314-DBF4-4123-9399-5A0331BB9B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2F399A-D95A-427B-982C-11FD7AC69EA2}"/>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52604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CBEDF-FE2A-4F82-9EC7-749B616162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75536D6-7851-40D5-BE9F-F5C91A02859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203E4C6-9C88-46FF-AB1A-2D215F7AF6A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CDF38D0-B5C8-4FCD-9273-E2B0F52F2379}"/>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6" name="Footer Placeholder 5">
            <a:extLst>
              <a:ext uri="{FF2B5EF4-FFF2-40B4-BE49-F238E27FC236}">
                <a16:creationId xmlns:a16="http://schemas.microsoft.com/office/drawing/2014/main" id="{59E8281E-4A92-4BE0-923D-0BF90586F5D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E691AE-BFD6-42F1-979C-5A754E99AE21}"/>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3734511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BAE2-B1DB-4574-8DF2-EA8AC9F42B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5BB2CC-E513-4BB5-955E-A6710B5016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498A473-1D63-491B-90F1-0E312B82EB0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A0E2FB1-80CF-49B3-ABBE-9011FE6DB1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657A9E2-097D-4178-BD25-459AD0FF327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D21A86A-19F2-4BA2-9227-F7D23F58208B}"/>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8" name="Footer Placeholder 7">
            <a:extLst>
              <a:ext uri="{FF2B5EF4-FFF2-40B4-BE49-F238E27FC236}">
                <a16:creationId xmlns:a16="http://schemas.microsoft.com/office/drawing/2014/main" id="{545A2172-94CD-4A83-BD5C-C90C374E52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641ABA9-B121-48C2-A7E4-46B034BC120C}"/>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117015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5FD8-1273-4695-BAB5-1BC35A470F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FAAA06-D3CA-4C64-A179-FFFAAC9494F0}"/>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4" name="Footer Placeholder 3">
            <a:extLst>
              <a:ext uri="{FF2B5EF4-FFF2-40B4-BE49-F238E27FC236}">
                <a16:creationId xmlns:a16="http://schemas.microsoft.com/office/drawing/2014/main" id="{46FB1254-D243-46EC-96F7-D906B20A48F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481939F-FAC1-425D-A854-9DCC6D329747}"/>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245960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5F0068-9A85-4838-B5F7-17E2D8A12945}"/>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3" name="Footer Placeholder 2">
            <a:extLst>
              <a:ext uri="{FF2B5EF4-FFF2-40B4-BE49-F238E27FC236}">
                <a16:creationId xmlns:a16="http://schemas.microsoft.com/office/drawing/2014/main" id="{403C63CB-974C-4D10-A4FC-9905DA3E65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E871B74-2A16-4CAA-8470-C55261E41D20}"/>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317045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B20DA-8797-4359-8739-94092444CE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15AFFD-782D-49C5-9CD8-B022EB742F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C4F30A-F4E3-4165-9E43-6C6B95A751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7C444F5-F73E-4262-91E9-C2358B5F5631}"/>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6" name="Footer Placeholder 5">
            <a:extLst>
              <a:ext uri="{FF2B5EF4-FFF2-40B4-BE49-F238E27FC236}">
                <a16:creationId xmlns:a16="http://schemas.microsoft.com/office/drawing/2014/main" id="{3B4F046F-D3C3-4E83-8D94-D579413993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14D103-AE66-4428-9B77-294624592679}"/>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113075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CF5AA-987B-4624-A305-804EFF9E0F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FAC5B52-9387-448D-BEFD-A9656FA1E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D9F5867-6AAA-4B1A-8FBF-98CF5ADE19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75BDB9-CACA-4251-BF49-C65EE432B5BC}"/>
              </a:ext>
            </a:extLst>
          </p:cNvPr>
          <p:cNvSpPr>
            <a:spLocks noGrp="1"/>
          </p:cNvSpPr>
          <p:nvPr>
            <p:ph type="dt" sz="half" idx="10"/>
          </p:nvPr>
        </p:nvSpPr>
        <p:spPr/>
        <p:txBody>
          <a:bodyPr/>
          <a:lstStyle/>
          <a:p>
            <a:fld id="{2A1F794C-0F06-40C1-8D4C-5627737D869C}" type="datetimeFigureOut">
              <a:rPr lang="en-GB" smtClean="0"/>
              <a:t>02/09/2017</a:t>
            </a:fld>
            <a:endParaRPr lang="en-GB"/>
          </a:p>
        </p:txBody>
      </p:sp>
      <p:sp>
        <p:nvSpPr>
          <p:cNvPr id="6" name="Footer Placeholder 5">
            <a:extLst>
              <a:ext uri="{FF2B5EF4-FFF2-40B4-BE49-F238E27FC236}">
                <a16:creationId xmlns:a16="http://schemas.microsoft.com/office/drawing/2014/main" id="{A4CD5E50-C83A-4906-B90F-1A55B70AB3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90E7A1-5874-494C-A2EA-F84762E6DBFD}"/>
              </a:ext>
            </a:extLst>
          </p:cNvPr>
          <p:cNvSpPr>
            <a:spLocks noGrp="1"/>
          </p:cNvSpPr>
          <p:nvPr>
            <p:ph type="sldNum" sz="quarter" idx="12"/>
          </p:nvPr>
        </p:nvSpPr>
        <p:spPr/>
        <p:txBody>
          <a:bodyPr/>
          <a:lstStyle/>
          <a:p>
            <a:fld id="{B68FC86E-ED82-4C23-8565-8F10639139D4}" type="slidenum">
              <a:rPr lang="en-GB" smtClean="0"/>
              <a:t>‹#›</a:t>
            </a:fld>
            <a:endParaRPr lang="en-GB"/>
          </a:p>
        </p:txBody>
      </p:sp>
    </p:spTree>
    <p:extLst>
      <p:ext uri="{BB962C8B-B14F-4D97-AF65-F5344CB8AC3E}">
        <p14:creationId xmlns:p14="http://schemas.microsoft.com/office/powerpoint/2010/main" val="2702462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D397D2-801C-4167-B68B-0E8C745691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AAEEFB-E739-4BF2-B1C1-A2E417D67A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2BD126-69F7-42BE-A826-5A7A47A04F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F794C-0F06-40C1-8D4C-5627737D869C}" type="datetimeFigureOut">
              <a:rPr lang="en-GB" smtClean="0"/>
              <a:t>02/09/2017</a:t>
            </a:fld>
            <a:endParaRPr lang="en-GB"/>
          </a:p>
        </p:txBody>
      </p:sp>
      <p:sp>
        <p:nvSpPr>
          <p:cNvPr id="5" name="Footer Placeholder 4">
            <a:extLst>
              <a:ext uri="{FF2B5EF4-FFF2-40B4-BE49-F238E27FC236}">
                <a16:creationId xmlns:a16="http://schemas.microsoft.com/office/drawing/2014/main" id="{29CD7901-15A3-4AB4-8ED5-BD7BE6B4C6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5F40B06-A80A-4EF4-9090-5EE9BDE1E6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8FC86E-ED82-4C23-8565-8F10639139D4}" type="slidenum">
              <a:rPr lang="en-GB" smtClean="0"/>
              <a:t>‹#›</a:t>
            </a:fld>
            <a:endParaRPr lang="en-GB"/>
          </a:p>
        </p:txBody>
      </p:sp>
    </p:spTree>
    <p:extLst>
      <p:ext uri="{BB962C8B-B14F-4D97-AF65-F5344CB8AC3E}">
        <p14:creationId xmlns:p14="http://schemas.microsoft.com/office/powerpoint/2010/main" val="2361431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www.publicdomainpictures.net/view-image.php?image=49294&amp;picture=green-question-mark-2&amp;large=1" TargetMode="External"/><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hyperlink" Target="http://www.inspectlet.com/"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D70F1-48D5-4549-AF2F-A4774F8FB958}"/>
              </a:ext>
            </a:extLst>
          </p:cNvPr>
          <p:cNvSpPr>
            <a:spLocks noGrp="1"/>
          </p:cNvSpPr>
          <p:nvPr>
            <p:ph type="ctrTitle"/>
          </p:nvPr>
        </p:nvSpPr>
        <p:spPr>
          <a:xfrm>
            <a:off x="1524000" y="2166815"/>
            <a:ext cx="9144000" cy="2387600"/>
          </a:xfrm>
        </p:spPr>
        <p:txBody>
          <a:bodyPr>
            <a:normAutofit fontScale="90000"/>
          </a:bodyPr>
          <a:lstStyle/>
          <a:p>
            <a:br>
              <a:rPr lang="en-GB" dirty="0"/>
            </a:br>
            <a:br>
              <a:rPr lang="en-GB" dirty="0"/>
            </a:br>
            <a:br>
              <a:rPr lang="en-GB" dirty="0"/>
            </a:br>
            <a:r>
              <a:rPr lang="en-GB" dirty="0"/>
              <a:t>HOW TO MARKET YOUR BRAND IN UNKNOWN TERRITORY</a:t>
            </a:r>
            <a:br>
              <a:rPr lang="en-GB" dirty="0"/>
            </a:br>
            <a:endParaRPr lang="en-GB" dirty="0"/>
          </a:p>
        </p:txBody>
      </p:sp>
      <p:sp>
        <p:nvSpPr>
          <p:cNvPr id="3" name="Subtitle 2">
            <a:extLst>
              <a:ext uri="{FF2B5EF4-FFF2-40B4-BE49-F238E27FC236}">
                <a16:creationId xmlns:a16="http://schemas.microsoft.com/office/drawing/2014/main" id="{9CB34D36-8D09-44D2-9473-3990678C54EA}"/>
              </a:ext>
            </a:extLst>
          </p:cNvPr>
          <p:cNvSpPr>
            <a:spLocks noGrp="1"/>
          </p:cNvSpPr>
          <p:nvPr>
            <p:ph type="subTitle" idx="1"/>
          </p:nvPr>
        </p:nvSpPr>
        <p:spPr>
          <a:xfrm>
            <a:off x="1524000" y="4132385"/>
            <a:ext cx="9144000" cy="1655762"/>
          </a:xfrm>
        </p:spPr>
        <p:txBody>
          <a:bodyPr>
            <a:normAutofit lnSpcReduction="10000"/>
          </a:bodyPr>
          <a:lstStyle/>
          <a:p>
            <a:r>
              <a:rPr lang="en-GB" dirty="0"/>
              <a:t>Plan, Initiate then Execute</a:t>
            </a:r>
          </a:p>
          <a:p>
            <a:endParaRPr lang="en-GB" dirty="0"/>
          </a:p>
          <a:p>
            <a:r>
              <a:rPr lang="en-GB" dirty="0"/>
              <a:t>Presented by Nadine Bryan  </a:t>
            </a:r>
          </a:p>
          <a:p>
            <a:r>
              <a:rPr lang="en-GB" dirty="0"/>
              <a:t>Director</a:t>
            </a:r>
          </a:p>
        </p:txBody>
      </p:sp>
      <p:pic>
        <p:nvPicPr>
          <p:cNvPr id="5" name="Picture 4">
            <a:extLst>
              <a:ext uri="{FF2B5EF4-FFF2-40B4-BE49-F238E27FC236}">
                <a16:creationId xmlns:a16="http://schemas.microsoft.com/office/drawing/2014/main" id="{657B5695-A67C-4903-AAB0-8717D6AECC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183418"/>
            <a:ext cx="7620000" cy="1188181"/>
          </a:xfrm>
          <a:prstGeom prst="rect">
            <a:avLst/>
          </a:prstGeom>
        </p:spPr>
      </p:pic>
    </p:spTree>
    <p:extLst>
      <p:ext uri="{BB962C8B-B14F-4D97-AF65-F5344CB8AC3E}">
        <p14:creationId xmlns:p14="http://schemas.microsoft.com/office/powerpoint/2010/main" val="4230147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277E2-588D-4977-90DC-3C078BCBD7D8}"/>
              </a:ext>
            </a:extLst>
          </p:cNvPr>
          <p:cNvSpPr>
            <a:spLocks noGrp="1"/>
          </p:cNvSpPr>
          <p:nvPr>
            <p:ph type="title"/>
          </p:nvPr>
        </p:nvSpPr>
        <p:spPr/>
        <p:txBody>
          <a:bodyPr/>
          <a:lstStyle/>
          <a:p>
            <a:r>
              <a:rPr lang="en-GB" dirty="0"/>
              <a:t>SOCIAL MEDIA - Continued</a:t>
            </a:r>
          </a:p>
        </p:txBody>
      </p:sp>
      <p:pic>
        <p:nvPicPr>
          <p:cNvPr id="8" name="Content Placeholder 7">
            <a:extLst>
              <a:ext uri="{FF2B5EF4-FFF2-40B4-BE49-F238E27FC236}">
                <a16:creationId xmlns:a16="http://schemas.microsoft.com/office/drawing/2014/main" id="{241099F8-DCAE-4BD2-9B64-8B80531256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11788" y="1876425"/>
            <a:ext cx="5715000" cy="3095625"/>
          </a:xfrm>
        </p:spPr>
      </p:pic>
      <p:sp>
        <p:nvSpPr>
          <p:cNvPr id="4" name="Text Placeholder 3">
            <a:extLst>
              <a:ext uri="{FF2B5EF4-FFF2-40B4-BE49-F238E27FC236}">
                <a16:creationId xmlns:a16="http://schemas.microsoft.com/office/drawing/2014/main" id="{07E59EE0-970A-4D08-8227-9434FA964D76}"/>
              </a:ext>
            </a:extLst>
          </p:cNvPr>
          <p:cNvSpPr>
            <a:spLocks noGrp="1"/>
          </p:cNvSpPr>
          <p:nvPr>
            <p:ph type="body" sz="half" idx="2"/>
          </p:nvPr>
        </p:nvSpPr>
        <p:spPr/>
        <p:txBody>
          <a:bodyPr>
            <a:normAutofit fontScale="92500" lnSpcReduction="10000"/>
          </a:bodyPr>
          <a:lstStyle/>
          <a:p>
            <a:pPr marL="285750" indent="-285750">
              <a:lnSpc>
                <a:spcPct val="160000"/>
              </a:lnSpc>
              <a:buFont typeface="Arial" panose="020B0604020202020204" pitchFamily="34" charset="0"/>
              <a:buChar char="•"/>
            </a:pPr>
            <a:r>
              <a:rPr lang="en-GB" dirty="0"/>
              <a:t>LinkedIn – Business to Business interaction (B2B)</a:t>
            </a:r>
          </a:p>
          <a:p>
            <a:pPr marL="285750" indent="-285750">
              <a:lnSpc>
                <a:spcPct val="160000"/>
              </a:lnSpc>
              <a:buFont typeface="Arial" panose="020B0604020202020204" pitchFamily="34" charset="0"/>
              <a:buChar char="•"/>
            </a:pPr>
            <a:r>
              <a:rPr lang="en-GB" dirty="0"/>
              <a:t>Schedule a planner of how often to post, to which platform and be time specific</a:t>
            </a:r>
          </a:p>
          <a:p>
            <a:pPr marL="285750" indent="-285750">
              <a:lnSpc>
                <a:spcPct val="160000"/>
              </a:lnSpc>
              <a:buFont typeface="Arial" panose="020B0604020202020204" pitchFamily="34" charset="0"/>
              <a:buChar char="•"/>
            </a:pPr>
            <a:r>
              <a:rPr lang="en-GB" dirty="0"/>
              <a:t>Consistency in posts – Quality and Relevance </a:t>
            </a:r>
          </a:p>
          <a:p>
            <a:pPr marL="285750" indent="-285750">
              <a:lnSpc>
                <a:spcPct val="160000"/>
              </a:lnSpc>
              <a:buFont typeface="Arial" panose="020B0604020202020204" pitchFamily="34" charset="0"/>
              <a:buChar char="•"/>
            </a:pPr>
            <a:r>
              <a:rPr lang="en-GB" dirty="0"/>
              <a:t>Be on Brand Message – Luxury = Hi-Res quality images </a:t>
            </a:r>
          </a:p>
          <a:p>
            <a:pPr marL="285750" indent="-285750">
              <a:lnSpc>
                <a:spcPct val="160000"/>
              </a:lnSpc>
              <a:buFont typeface="Arial" panose="020B0604020202020204" pitchFamily="34" charset="0"/>
              <a:buChar char="•"/>
            </a:pPr>
            <a:r>
              <a:rPr lang="en-GB" dirty="0"/>
              <a:t>Look at what the main industry leaders are doing for inspiration</a:t>
            </a:r>
          </a:p>
          <a:p>
            <a:endParaRPr lang="en-GB" dirty="0"/>
          </a:p>
        </p:txBody>
      </p:sp>
    </p:spTree>
    <p:extLst>
      <p:ext uri="{BB962C8B-B14F-4D97-AF65-F5344CB8AC3E}">
        <p14:creationId xmlns:p14="http://schemas.microsoft.com/office/powerpoint/2010/main" val="97237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7A07F-510C-4A68-9DA8-C982230AF259}"/>
              </a:ext>
            </a:extLst>
          </p:cNvPr>
          <p:cNvSpPr>
            <a:spLocks noGrp="1"/>
          </p:cNvSpPr>
          <p:nvPr>
            <p:ph type="ctrTitle"/>
          </p:nvPr>
        </p:nvSpPr>
        <p:spPr>
          <a:xfrm>
            <a:off x="1129718" y="2036763"/>
            <a:ext cx="9144000" cy="1176220"/>
          </a:xfrm>
        </p:spPr>
        <p:txBody>
          <a:bodyPr/>
          <a:lstStyle/>
          <a:p>
            <a:r>
              <a:rPr lang="en-GB" dirty="0"/>
              <a:t>QUESTIONS</a:t>
            </a:r>
          </a:p>
        </p:txBody>
      </p:sp>
      <p:pic>
        <p:nvPicPr>
          <p:cNvPr id="5" name="Picture 4">
            <a:extLst>
              <a:ext uri="{FF2B5EF4-FFF2-40B4-BE49-F238E27FC236}">
                <a16:creationId xmlns:a16="http://schemas.microsoft.com/office/drawing/2014/main" id="{EC94702B-1ACD-438B-AB5D-3CF0F033A77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168458" y="1944165"/>
            <a:ext cx="2619784" cy="3315745"/>
          </a:xfrm>
          <a:prstGeom prst="rect">
            <a:avLst/>
          </a:prstGeom>
        </p:spPr>
      </p:pic>
    </p:spTree>
    <p:extLst>
      <p:ext uri="{BB962C8B-B14F-4D97-AF65-F5344CB8AC3E}">
        <p14:creationId xmlns:p14="http://schemas.microsoft.com/office/powerpoint/2010/main" val="3774682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D4948-6DB1-4A6B-BE54-A5DAD9E72117}"/>
              </a:ext>
            </a:extLst>
          </p:cNvPr>
          <p:cNvSpPr>
            <a:spLocks noGrp="1"/>
          </p:cNvSpPr>
          <p:nvPr>
            <p:ph type="title"/>
          </p:nvPr>
        </p:nvSpPr>
        <p:spPr/>
        <p:txBody>
          <a:bodyPr/>
          <a:lstStyle/>
          <a:p>
            <a:r>
              <a:rPr lang="en-GB" dirty="0"/>
              <a:t>CONGRATULATIONS!!!</a:t>
            </a:r>
            <a:br>
              <a:rPr lang="en-GB" dirty="0"/>
            </a:br>
            <a:endParaRPr lang="en-GB" dirty="0"/>
          </a:p>
        </p:txBody>
      </p:sp>
      <p:sp>
        <p:nvSpPr>
          <p:cNvPr id="3" name="Content Placeholder 2">
            <a:extLst>
              <a:ext uri="{FF2B5EF4-FFF2-40B4-BE49-F238E27FC236}">
                <a16:creationId xmlns:a16="http://schemas.microsoft.com/office/drawing/2014/main" id="{99F5D4DB-948F-48CD-9E32-5C27ABE447DC}"/>
              </a:ext>
            </a:extLst>
          </p:cNvPr>
          <p:cNvSpPr>
            <a:spLocks noGrp="1"/>
          </p:cNvSpPr>
          <p:nvPr>
            <p:ph idx="1"/>
          </p:nvPr>
        </p:nvSpPr>
        <p:spPr/>
        <p:txBody>
          <a:bodyPr>
            <a:normAutofit fontScale="55000" lnSpcReduction="20000"/>
          </a:bodyPr>
          <a:lstStyle/>
          <a:p>
            <a:pPr marL="0" indent="0" algn="ctr">
              <a:buNone/>
            </a:pPr>
            <a:r>
              <a:rPr lang="en-GB" sz="2900" dirty="0"/>
              <a:t>Welcome to the birthplace of your new IDEA</a:t>
            </a:r>
          </a:p>
          <a:p>
            <a:pPr marL="0" indent="0" algn="ctr">
              <a:buNone/>
            </a:pPr>
            <a:r>
              <a:rPr lang="en-GB" sz="2900" dirty="0"/>
              <a:t>Sleep deprivation, Stress and Anxiety. Though overshadowed by a feeling of motivation, commitment and achievement.</a:t>
            </a:r>
          </a:p>
          <a:p>
            <a:pPr marL="0" indent="0">
              <a:buNone/>
            </a:pPr>
            <a:r>
              <a:rPr lang="en-GB" sz="2900" dirty="0"/>
              <a:t> </a:t>
            </a:r>
          </a:p>
          <a:p>
            <a:pPr marL="0" indent="0">
              <a:buNone/>
            </a:pPr>
            <a:r>
              <a:rPr lang="en-GB" sz="2900" dirty="0"/>
              <a:t>You are now in the minority the sector of the population to be your own boss and to be a boss.  To not only be a PROVIDER of yourself but to others, to leave a Blueprint, Legacy and to make a DIFFERENCE. </a:t>
            </a:r>
          </a:p>
          <a:p>
            <a:pPr marL="0" indent="0">
              <a:buNone/>
            </a:pPr>
            <a:r>
              <a:rPr lang="en-GB" sz="2900" dirty="0"/>
              <a:t> </a:t>
            </a:r>
          </a:p>
          <a:p>
            <a:pPr marL="0" indent="0">
              <a:buNone/>
            </a:pPr>
            <a:r>
              <a:rPr lang="en-GB" sz="2900" dirty="0"/>
              <a:t>SKILLS SET</a:t>
            </a:r>
          </a:p>
          <a:p>
            <a:pPr lvl="0"/>
            <a:r>
              <a:rPr lang="en-GB" sz="2900" dirty="0"/>
              <a:t>Your Why</a:t>
            </a:r>
          </a:p>
          <a:p>
            <a:pPr lvl="0"/>
            <a:r>
              <a:rPr lang="en-GB" sz="2900" dirty="0"/>
              <a:t>Self Belief</a:t>
            </a:r>
          </a:p>
          <a:p>
            <a:pPr lvl="0"/>
            <a:r>
              <a:rPr lang="en-GB" sz="2900" dirty="0"/>
              <a:t>Motivation</a:t>
            </a:r>
          </a:p>
          <a:p>
            <a:pPr lvl="0"/>
            <a:r>
              <a:rPr lang="en-GB" sz="2900" dirty="0"/>
              <a:t>Commitment</a:t>
            </a:r>
          </a:p>
          <a:p>
            <a:pPr marL="0" indent="0">
              <a:buNone/>
            </a:pPr>
            <a:r>
              <a:rPr lang="en-GB" sz="2900" dirty="0"/>
              <a:t> </a:t>
            </a:r>
          </a:p>
          <a:p>
            <a:pPr marL="0" indent="0">
              <a:buNone/>
            </a:pPr>
            <a:r>
              <a:rPr lang="en-GB" sz="2900" dirty="0"/>
              <a:t>AIDS</a:t>
            </a:r>
          </a:p>
          <a:p>
            <a:r>
              <a:rPr lang="en-GB" sz="2900" dirty="0"/>
              <a:t>Pen &amp; Notebook</a:t>
            </a:r>
          </a:p>
          <a:p>
            <a:endParaRPr lang="en-GB" dirty="0"/>
          </a:p>
        </p:txBody>
      </p:sp>
      <p:pic>
        <p:nvPicPr>
          <p:cNvPr id="5" name="Picture 4">
            <a:extLst>
              <a:ext uri="{FF2B5EF4-FFF2-40B4-BE49-F238E27FC236}">
                <a16:creationId xmlns:a16="http://schemas.microsoft.com/office/drawing/2014/main" id="{92F9A878-D376-43B9-B849-8D2A03C89C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7884" y="3216886"/>
            <a:ext cx="4440116" cy="2960077"/>
          </a:xfrm>
          <a:prstGeom prst="rect">
            <a:avLst/>
          </a:prstGeom>
        </p:spPr>
      </p:pic>
    </p:spTree>
    <p:extLst>
      <p:ext uri="{BB962C8B-B14F-4D97-AF65-F5344CB8AC3E}">
        <p14:creationId xmlns:p14="http://schemas.microsoft.com/office/powerpoint/2010/main" val="62574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D35AC-BB02-497B-9E4F-4EFD6FA71CDB}"/>
              </a:ext>
            </a:extLst>
          </p:cNvPr>
          <p:cNvSpPr>
            <a:spLocks noGrp="1"/>
          </p:cNvSpPr>
          <p:nvPr>
            <p:ph type="title"/>
          </p:nvPr>
        </p:nvSpPr>
        <p:spPr/>
        <p:txBody>
          <a:bodyPr>
            <a:normAutofit fontScale="90000"/>
          </a:bodyPr>
          <a:lstStyle/>
          <a:p>
            <a:br>
              <a:rPr lang="en-GB" dirty="0"/>
            </a:br>
            <a:br>
              <a:rPr lang="en-GB" dirty="0"/>
            </a:br>
            <a:r>
              <a:rPr lang="en-GB" sz="3600" dirty="0"/>
              <a:t>PLANNING</a:t>
            </a:r>
            <a:br>
              <a:rPr lang="en-GB" sz="3600" dirty="0"/>
            </a:br>
            <a:r>
              <a:rPr lang="en-GB" sz="1200" dirty="0"/>
              <a:t>Now that you have established; </a:t>
            </a:r>
            <a:br>
              <a:rPr lang="en-GB" sz="1200" dirty="0"/>
            </a:br>
            <a:r>
              <a:rPr lang="en-GB" sz="1200" dirty="0"/>
              <a:t>- What your Business is? (Service/ product, target market)</a:t>
            </a:r>
            <a:br>
              <a:rPr lang="en-GB" sz="1200" dirty="0"/>
            </a:br>
            <a:r>
              <a:rPr lang="en-GB" sz="1200" dirty="0"/>
              <a:t>- Why you’re in Business? (This should not be motivated by money)</a:t>
            </a:r>
            <a:br>
              <a:rPr lang="en-GB" sz="1200" dirty="0"/>
            </a:br>
            <a:r>
              <a:rPr lang="en-GB" sz="1200" dirty="0"/>
              <a:t>- How you’re going to Fund your business</a:t>
            </a:r>
            <a:br>
              <a:rPr lang="en-GB" sz="1200" dirty="0"/>
            </a:br>
            <a:br>
              <a:rPr lang="en-GB" sz="3600" dirty="0"/>
            </a:br>
            <a:endParaRPr lang="en-GB" dirty="0"/>
          </a:p>
        </p:txBody>
      </p:sp>
      <p:sp>
        <p:nvSpPr>
          <p:cNvPr id="3" name="Content Placeholder 2">
            <a:extLst>
              <a:ext uri="{FF2B5EF4-FFF2-40B4-BE49-F238E27FC236}">
                <a16:creationId xmlns:a16="http://schemas.microsoft.com/office/drawing/2014/main" id="{F18D29CD-0C0E-4419-83A4-F294BC11713A}"/>
              </a:ext>
            </a:extLst>
          </p:cNvPr>
          <p:cNvSpPr>
            <a:spLocks noGrp="1"/>
          </p:cNvSpPr>
          <p:nvPr>
            <p:ph sz="half" idx="1"/>
          </p:nvPr>
        </p:nvSpPr>
        <p:spPr/>
        <p:txBody>
          <a:bodyPr>
            <a:normAutofit/>
          </a:bodyPr>
          <a:lstStyle/>
          <a:p>
            <a:pPr marL="0" indent="0">
              <a:buNone/>
            </a:pPr>
            <a:r>
              <a:rPr lang="en-GB" sz="1600" dirty="0"/>
              <a:t>BUSINESS PLAN</a:t>
            </a:r>
          </a:p>
          <a:p>
            <a:pPr marL="0" indent="0">
              <a:lnSpc>
                <a:spcPct val="150000"/>
              </a:lnSpc>
              <a:buNone/>
            </a:pPr>
            <a:r>
              <a:rPr lang="en-GB" sz="1600" dirty="0"/>
              <a:t>This now needs to be put into a Business Plan (BP), it is ‘Rule 101’ of having a successful business and every successful company has one.  </a:t>
            </a:r>
          </a:p>
          <a:p>
            <a:pPr marL="0" indent="0">
              <a:lnSpc>
                <a:spcPct val="150000"/>
              </a:lnSpc>
              <a:buNone/>
            </a:pPr>
            <a:r>
              <a:rPr lang="en-GB" sz="1600" dirty="0"/>
              <a:t>Your Notebook underpins your ideas and becomes a very important aid to everything you do business related.  </a:t>
            </a:r>
          </a:p>
          <a:p>
            <a:pPr marL="0" indent="0">
              <a:lnSpc>
                <a:spcPct val="150000"/>
              </a:lnSpc>
              <a:buNone/>
            </a:pPr>
            <a:r>
              <a:rPr lang="en-GB" sz="1600" dirty="0"/>
              <a:t>That being said the BP is the ‘Foundation’, all of the Notebook ideas gets formalised into this Plan and will evolve into the ‘Building Block’ that will house all of the companies fabric, values, principles and future innovations.</a:t>
            </a:r>
          </a:p>
          <a:p>
            <a:pPr marL="0" indent="0">
              <a:buNone/>
            </a:pPr>
            <a:endParaRPr lang="en-GB" dirty="0"/>
          </a:p>
        </p:txBody>
      </p:sp>
      <p:pic>
        <p:nvPicPr>
          <p:cNvPr id="6" name="Content Placeholder 5">
            <a:extLst>
              <a:ext uri="{FF2B5EF4-FFF2-40B4-BE49-F238E27FC236}">
                <a16:creationId xmlns:a16="http://schemas.microsoft.com/office/drawing/2014/main" id="{29370902-C550-467E-8563-E20E6311758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131248" y="1825625"/>
            <a:ext cx="3263503" cy="4351338"/>
          </a:xfrm>
        </p:spPr>
      </p:pic>
    </p:spTree>
    <p:extLst>
      <p:ext uri="{BB962C8B-B14F-4D97-AF65-F5344CB8AC3E}">
        <p14:creationId xmlns:p14="http://schemas.microsoft.com/office/powerpoint/2010/main" val="360204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775F3-4EF0-458C-8854-DBF27E5CAF05}"/>
              </a:ext>
            </a:extLst>
          </p:cNvPr>
          <p:cNvSpPr>
            <a:spLocks noGrp="1"/>
          </p:cNvSpPr>
          <p:nvPr>
            <p:ph type="title"/>
          </p:nvPr>
        </p:nvSpPr>
        <p:spPr/>
        <p:txBody>
          <a:bodyPr/>
          <a:lstStyle/>
          <a:p>
            <a:r>
              <a:rPr lang="en-GB" i="1" dirty="0"/>
              <a:t>Why is it so important?</a:t>
            </a:r>
            <a:br>
              <a:rPr lang="en-GB" dirty="0"/>
            </a:br>
            <a:endParaRPr lang="en-GB" dirty="0"/>
          </a:p>
        </p:txBody>
      </p:sp>
      <p:sp>
        <p:nvSpPr>
          <p:cNvPr id="3" name="Content Placeholder 2">
            <a:extLst>
              <a:ext uri="{FF2B5EF4-FFF2-40B4-BE49-F238E27FC236}">
                <a16:creationId xmlns:a16="http://schemas.microsoft.com/office/drawing/2014/main" id="{A22D22B9-E63A-4424-BE96-17D3ACC89E6A}"/>
              </a:ext>
            </a:extLst>
          </p:cNvPr>
          <p:cNvSpPr>
            <a:spLocks noGrp="1"/>
          </p:cNvSpPr>
          <p:nvPr>
            <p:ph idx="1"/>
          </p:nvPr>
        </p:nvSpPr>
        <p:spPr/>
        <p:txBody>
          <a:bodyPr>
            <a:normAutofit/>
          </a:bodyPr>
          <a:lstStyle/>
          <a:p>
            <a:pPr marL="0" indent="0">
              <a:lnSpc>
                <a:spcPct val="100000"/>
              </a:lnSpc>
              <a:buNone/>
            </a:pPr>
            <a:r>
              <a:rPr lang="en-GB" sz="1600" dirty="0"/>
              <a:t>The rationale behind this is that is has an overview of core information about;</a:t>
            </a:r>
          </a:p>
          <a:p>
            <a:pPr lvl="0"/>
            <a:r>
              <a:rPr lang="en-GB" sz="1600" dirty="0"/>
              <a:t>The proposal/ Idea</a:t>
            </a:r>
          </a:p>
          <a:p>
            <a:pPr lvl="0"/>
            <a:r>
              <a:rPr lang="en-GB" sz="1600" dirty="0"/>
              <a:t>Values and Principles</a:t>
            </a:r>
          </a:p>
          <a:p>
            <a:pPr lvl="0"/>
            <a:r>
              <a:rPr lang="en-GB" sz="1600" dirty="0"/>
              <a:t>Funding</a:t>
            </a:r>
          </a:p>
          <a:p>
            <a:pPr lvl="0"/>
            <a:r>
              <a:rPr lang="en-GB" sz="1600" dirty="0"/>
              <a:t>Market Research</a:t>
            </a:r>
          </a:p>
          <a:p>
            <a:pPr lvl="0"/>
            <a:r>
              <a:rPr lang="en-GB" sz="1600" dirty="0"/>
              <a:t>Financial Projection</a:t>
            </a:r>
          </a:p>
          <a:p>
            <a:pPr lvl="0"/>
            <a:r>
              <a:rPr lang="en-GB" sz="1600" dirty="0"/>
              <a:t>Marketing Strategies</a:t>
            </a:r>
          </a:p>
          <a:p>
            <a:pPr lvl="0"/>
            <a:r>
              <a:rPr lang="en-GB" sz="1600" dirty="0"/>
              <a:t>Years 1-5 Future plans</a:t>
            </a:r>
          </a:p>
          <a:p>
            <a:pPr marL="0" lvl="0" indent="0">
              <a:buNone/>
            </a:pPr>
            <a:endParaRPr lang="en-GB" sz="1600" dirty="0"/>
          </a:p>
          <a:p>
            <a:pPr marL="0" indent="0">
              <a:buNone/>
            </a:pPr>
            <a:r>
              <a:rPr lang="en-GB" sz="1600" dirty="0"/>
              <a:t>These are the basics elements to consider but you can elaborate to fit within your chosen industry.</a:t>
            </a:r>
          </a:p>
          <a:p>
            <a:pPr marL="0" indent="0">
              <a:buNone/>
            </a:pPr>
            <a:r>
              <a:rPr lang="en-GB" sz="1600" dirty="0"/>
              <a:t>Your BP will also have an influence on your ‘Brand Book’ should you choose to have one.  So the possibility of the BP has endless elements that will run throughout your business.</a:t>
            </a:r>
          </a:p>
          <a:p>
            <a:endParaRPr lang="en-GB" dirty="0"/>
          </a:p>
        </p:txBody>
      </p:sp>
      <p:sp>
        <p:nvSpPr>
          <p:cNvPr id="4" name="Text Placeholder 3">
            <a:extLst>
              <a:ext uri="{FF2B5EF4-FFF2-40B4-BE49-F238E27FC236}">
                <a16:creationId xmlns:a16="http://schemas.microsoft.com/office/drawing/2014/main" id="{730BD48C-7C9A-462F-BF07-8AC1A301BF40}"/>
              </a:ext>
            </a:extLst>
          </p:cNvPr>
          <p:cNvSpPr>
            <a:spLocks noGrp="1"/>
          </p:cNvSpPr>
          <p:nvPr>
            <p:ph type="body" sz="half" idx="2"/>
          </p:nvPr>
        </p:nvSpPr>
        <p:spPr/>
        <p:txBody>
          <a:bodyPr>
            <a:normAutofit/>
          </a:bodyPr>
          <a:lstStyle/>
          <a:p>
            <a:pPr>
              <a:lnSpc>
                <a:spcPct val="150000"/>
              </a:lnSpc>
            </a:pPr>
            <a:r>
              <a:rPr lang="en-GB" dirty="0"/>
              <a:t>The BP is a document that will be revised and updated many times, this is normal and is a positive sign that your idea is developing.  </a:t>
            </a:r>
          </a:p>
          <a:p>
            <a:pPr>
              <a:lnSpc>
                <a:spcPct val="150000"/>
              </a:lnSpc>
            </a:pPr>
            <a:r>
              <a:rPr lang="en-GB" dirty="0"/>
              <a:t>Nevertheless, it is very valuable to your business especially if you need a loan from the bank, an investor or potential business partner(s) who will want to view it, so it’s important that you get it right.  </a:t>
            </a:r>
          </a:p>
          <a:p>
            <a:endParaRPr lang="en-GB" dirty="0"/>
          </a:p>
        </p:txBody>
      </p:sp>
    </p:spTree>
    <p:extLst>
      <p:ext uri="{BB962C8B-B14F-4D97-AF65-F5344CB8AC3E}">
        <p14:creationId xmlns:p14="http://schemas.microsoft.com/office/powerpoint/2010/main" val="518217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2BF44-AFF8-4442-AB03-A7CAED247F7C}"/>
              </a:ext>
            </a:extLst>
          </p:cNvPr>
          <p:cNvSpPr>
            <a:spLocks noGrp="1"/>
          </p:cNvSpPr>
          <p:nvPr>
            <p:ph type="title"/>
          </p:nvPr>
        </p:nvSpPr>
        <p:spPr/>
        <p:txBody>
          <a:bodyPr/>
          <a:lstStyle/>
          <a:p>
            <a:r>
              <a:rPr lang="en-GB" dirty="0"/>
              <a:t>DEVELOP YOUR BUSINESS IDEA</a:t>
            </a:r>
            <a:br>
              <a:rPr lang="en-GB" dirty="0"/>
            </a:br>
            <a:endParaRPr lang="en-GB" dirty="0"/>
          </a:p>
        </p:txBody>
      </p:sp>
      <p:sp>
        <p:nvSpPr>
          <p:cNvPr id="4" name="Text Placeholder 3">
            <a:extLst>
              <a:ext uri="{FF2B5EF4-FFF2-40B4-BE49-F238E27FC236}">
                <a16:creationId xmlns:a16="http://schemas.microsoft.com/office/drawing/2014/main" id="{19ADC0B4-272B-4263-9977-375C0D396739}"/>
              </a:ext>
            </a:extLst>
          </p:cNvPr>
          <p:cNvSpPr>
            <a:spLocks noGrp="1"/>
          </p:cNvSpPr>
          <p:nvPr>
            <p:ph type="body" sz="half" idx="2"/>
          </p:nvPr>
        </p:nvSpPr>
        <p:spPr/>
        <p:txBody>
          <a:bodyPr/>
          <a:lstStyle/>
          <a:p>
            <a:r>
              <a:rPr lang="en-GB" dirty="0"/>
              <a:t>RESEARCH</a:t>
            </a:r>
          </a:p>
          <a:p>
            <a:pPr marL="285750" lvl="0" indent="-285750">
              <a:buFont typeface="Arial" panose="020B0604020202020204" pitchFamily="34" charset="0"/>
              <a:buChar char="•"/>
            </a:pPr>
            <a:r>
              <a:rPr lang="en-GB" dirty="0"/>
              <a:t>Do you really know your business?</a:t>
            </a:r>
          </a:p>
          <a:p>
            <a:pPr marL="285750" lvl="0" indent="-285750">
              <a:buFont typeface="Arial" panose="020B0604020202020204" pitchFamily="34" charset="0"/>
              <a:buChar char="•"/>
            </a:pPr>
            <a:r>
              <a:rPr lang="en-GB" dirty="0"/>
              <a:t>What’s your USP?</a:t>
            </a:r>
          </a:p>
          <a:p>
            <a:pPr marL="285750" lvl="0" indent="-285750">
              <a:buFont typeface="Arial" panose="020B0604020202020204" pitchFamily="34" charset="0"/>
              <a:buChar char="•"/>
            </a:pPr>
            <a:r>
              <a:rPr lang="en-GB" dirty="0"/>
              <a:t>Product Innovation</a:t>
            </a:r>
          </a:p>
          <a:p>
            <a:pPr marL="285750" lvl="0" indent="-285750">
              <a:buFont typeface="Arial" panose="020B0604020202020204" pitchFamily="34" charset="0"/>
              <a:buChar char="•"/>
            </a:pPr>
            <a:r>
              <a:rPr lang="en-GB" dirty="0"/>
              <a:t>Be well researched about your customer</a:t>
            </a:r>
          </a:p>
          <a:p>
            <a:pPr marL="285750" lvl="0" indent="-285750">
              <a:buFont typeface="Arial" panose="020B0604020202020204" pitchFamily="34" charset="0"/>
              <a:buChar char="•"/>
            </a:pPr>
            <a:r>
              <a:rPr lang="en-GB" dirty="0"/>
              <a:t>What’s your marketing plan?</a:t>
            </a:r>
          </a:p>
          <a:p>
            <a:pPr marL="285750" lvl="0" indent="-285750">
              <a:buFont typeface="Arial" panose="020B0604020202020204" pitchFamily="34" charset="0"/>
              <a:buChar char="•"/>
            </a:pPr>
            <a:r>
              <a:rPr lang="en-GB" dirty="0"/>
              <a:t>What’s your position in the market – Who do you want to be?</a:t>
            </a:r>
          </a:p>
          <a:p>
            <a:pPr marL="285750" lvl="0" indent="-285750">
              <a:buFont typeface="Arial" panose="020B0604020202020204" pitchFamily="34" charset="0"/>
              <a:buChar char="•"/>
            </a:pPr>
            <a:r>
              <a:rPr lang="en-GB" dirty="0"/>
              <a:t>Pricing strategy?</a:t>
            </a:r>
          </a:p>
          <a:p>
            <a:endParaRPr lang="en-GB" dirty="0"/>
          </a:p>
        </p:txBody>
      </p:sp>
      <p:pic>
        <p:nvPicPr>
          <p:cNvPr id="8" name="Picture 7">
            <a:extLst>
              <a:ext uri="{FF2B5EF4-FFF2-40B4-BE49-F238E27FC236}">
                <a16:creationId xmlns:a16="http://schemas.microsoft.com/office/drawing/2014/main" id="{D1594AB8-D1AC-43FC-A3EA-7588C2D406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0951" y="1308682"/>
            <a:ext cx="4628901" cy="4361867"/>
          </a:xfrm>
          <a:prstGeom prst="rect">
            <a:avLst/>
          </a:prstGeom>
        </p:spPr>
      </p:pic>
    </p:spTree>
    <p:extLst>
      <p:ext uri="{BB962C8B-B14F-4D97-AF65-F5344CB8AC3E}">
        <p14:creationId xmlns:p14="http://schemas.microsoft.com/office/powerpoint/2010/main" val="853859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86442-7921-4B47-995A-D37AE5D609B9}"/>
              </a:ext>
            </a:extLst>
          </p:cNvPr>
          <p:cNvSpPr>
            <a:spLocks noGrp="1"/>
          </p:cNvSpPr>
          <p:nvPr>
            <p:ph type="title"/>
          </p:nvPr>
        </p:nvSpPr>
        <p:spPr/>
        <p:txBody>
          <a:bodyPr>
            <a:normAutofit fontScale="90000"/>
          </a:bodyPr>
          <a:lstStyle/>
          <a:p>
            <a:r>
              <a:rPr lang="en-GB" dirty="0"/>
              <a:t>DEVELOP YOUR BUSINESS IDEA - Continued</a:t>
            </a:r>
            <a:br>
              <a:rPr lang="en-GB" dirty="0"/>
            </a:br>
            <a:endParaRPr lang="en-GB" dirty="0"/>
          </a:p>
        </p:txBody>
      </p:sp>
      <p:pic>
        <p:nvPicPr>
          <p:cNvPr id="6" name="Content Placeholder 5">
            <a:extLst>
              <a:ext uri="{FF2B5EF4-FFF2-40B4-BE49-F238E27FC236}">
                <a16:creationId xmlns:a16="http://schemas.microsoft.com/office/drawing/2014/main" id="{863C9D32-FA3F-4174-9FE5-F8798C330D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83188" y="1109662"/>
            <a:ext cx="6172200" cy="4629150"/>
          </a:xfrm>
        </p:spPr>
      </p:pic>
      <p:sp>
        <p:nvSpPr>
          <p:cNvPr id="4" name="Text Placeholder 3">
            <a:extLst>
              <a:ext uri="{FF2B5EF4-FFF2-40B4-BE49-F238E27FC236}">
                <a16:creationId xmlns:a16="http://schemas.microsoft.com/office/drawing/2014/main" id="{15F27BB6-5722-4A33-928D-EB0D2C51FDA1}"/>
              </a:ext>
            </a:extLst>
          </p:cNvPr>
          <p:cNvSpPr>
            <a:spLocks noGrp="1"/>
          </p:cNvSpPr>
          <p:nvPr>
            <p:ph type="body" sz="half" idx="2"/>
          </p:nvPr>
        </p:nvSpPr>
        <p:spPr/>
        <p:txBody>
          <a:bodyPr/>
          <a:lstStyle/>
          <a:p>
            <a:r>
              <a:rPr lang="en-GB" dirty="0"/>
              <a:t>FINANCIAL</a:t>
            </a:r>
          </a:p>
          <a:p>
            <a:pPr marL="285750" lvl="0" indent="-285750">
              <a:buFont typeface="Arial" panose="020B0604020202020204" pitchFamily="34" charset="0"/>
              <a:buChar char="•"/>
            </a:pPr>
            <a:r>
              <a:rPr lang="en-GB" dirty="0"/>
              <a:t>Be clear about your terms</a:t>
            </a:r>
          </a:p>
          <a:p>
            <a:pPr marL="285750" lvl="0" indent="-285750">
              <a:buFont typeface="Arial" panose="020B0604020202020204" pitchFamily="34" charset="0"/>
              <a:buChar char="•"/>
            </a:pPr>
            <a:r>
              <a:rPr lang="en-GB" dirty="0"/>
              <a:t>Do you understand their terms and conditions?</a:t>
            </a:r>
          </a:p>
          <a:p>
            <a:pPr marL="285750" lvl="0" indent="-285750">
              <a:buFont typeface="Arial" panose="020B0604020202020204" pitchFamily="34" charset="0"/>
              <a:buChar char="•"/>
            </a:pPr>
            <a:r>
              <a:rPr lang="en-GB" dirty="0"/>
              <a:t>Warehousing?</a:t>
            </a:r>
          </a:p>
          <a:p>
            <a:pPr marL="285750" lvl="0" indent="-285750">
              <a:buFont typeface="Arial" panose="020B0604020202020204" pitchFamily="34" charset="0"/>
              <a:buChar char="•"/>
            </a:pPr>
            <a:r>
              <a:rPr lang="en-GB" dirty="0"/>
              <a:t>Should you use a distributor</a:t>
            </a:r>
          </a:p>
          <a:p>
            <a:pPr marL="285750" lvl="0" indent="-285750">
              <a:buFont typeface="Arial" panose="020B0604020202020204" pitchFamily="34" charset="0"/>
              <a:buChar char="•"/>
            </a:pPr>
            <a:r>
              <a:rPr lang="en-GB" dirty="0"/>
              <a:t>What deal are you willing to do?</a:t>
            </a:r>
          </a:p>
          <a:p>
            <a:endParaRPr lang="en-GB" dirty="0"/>
          </a:p>
        </p:txBody>
      </p:sp>
    </p:spTree>
    <p:extLst>
      <p:ext uri="{BB962C8B-B14F-4D97-AF65-F5344CB8AC3E}">
        <p14:creationId xmlns:p14="http://schemas.microsoft.com/office/powerpoint/2010/main" val="1458997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9CFAE-6827-495E-A2EE-102DBEF62D6F}"/>
              </a:ext>
            </a:extLst>
          </p:cNvPr>
          <p:cNvSpPr>
            <a:spLocks noGrp="1"/>
          </p:cNvSpPr>
          <p:nvPr>
            <p:ph type="title"/>
          </p:nvPr>
        </p:nvSpPr>
        <p:spPr/>
        <p:txBody>
          <a:bodyPr/>
          <a:lstStyle/>
          <a:p>
            <a:r>
              <a:rPr lang="en-GB" dirty="0"/>
              <a:t>DEVELOP YOUR BUSINESS IDEA - Continued</a:t>
            </a:r>
          </a:p>
        </p:txBody>
      </p:sp>
      <p:pic>
        <p:nvPicPr>
          <p:cNvPr id="6" name="Content Placeholder 5">
            <a:extLst>
              <a:ext uri="{FF2B5EF4-FFF2-40B4-BE49-F238E27FC236}">
                <a16:creationId xmlns:a16="http://schemas.microsoft.com/office/drawing/2014/main" id="{46E5BFE3-3D15-4770-98E5-9A2EF0C3F62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80088" y="2057399"/>
            <a:ext cx="4978400" cy="3309937"/>
          </a:xfrm>
        </p:spPr>
      </p:pic>
      <p:sp>
        <p:nvSpPr>
          <p:cNvPr id="4" name="Text Placeholder 3">
            <a:extLst>
              <a:ext uri="{FF2B5EF4-FFF2-40B4-BE49-F238E27FC236}">
                <a16:creationId xmlns:a16="http://schemas.microsoft.com/office/drawing/2014/main" id="{DE2C9B34-9D60-4D0F-955B-8F2A6FB1F45A}"/>
              </a:ext>
            </a:extLst>
          </p:cNvPr>
          <p:cNvSpPr>
            <a:spLocks noGrp="1"/>
          </p:cNvSpPr>
          <p:nvPr>
            <p:ph type="body" sz="half" idx="2"/>
          </p:nvPr>
        </p:nvSpPr>
        <p:spPr/>
        <p:txBody>
          <a:bodyPr/>
          <a:lstStyle/>
          <a:p>
            <a:endParaRPr lang="en-GB" dirty="0"/>
          </a:p>
          <a:p>
            <a:r>
              <a:rPr lang="en-GB" dirty="0"/>
              <a:t>BUILDING A BRAND</a:t>
            </a:r>
          </a:p>
          <a:p>
            <a:pPr>
              <a:lnSpc>
                <a:spcPct val="150000"/>
              </a:lnSpc>
            </a:pPr>
            <a:r>
              <a:rPr lang="en-GB" dirty="0"/>
              <a:t>Have a;</a:t>
            </a:r>
          </a:p>
          <a:p>
            <a:r>
              <a:rPr lang="en-GB" dirty="0"/>
              <a:t>MANIFESTO I.E. we believe in….</a:t>
            </a:r>
          </a:p>
          <a:p>
            <a:pPr marL="228600" indent="-228600">
              <a:buFont typeface="Arial" panose="020B0604020202020204" pitchFamily="34" charset="0"/>
              <a:buChar char="•"/>
            </a:pPr>
            <a:r>
              <a:rPr lang="en-GB" dirty="0"/>
              <a:t>Environment and origin</a:t>
            </a:r>
          </a:p>
          <a:p>
            <a:pPr marL="228600" indent="-228600">
              <a:buFont typeface="Arial" panose="020B0604020202020204" pitchFamily="34" charset="0"/>
              <a:buChar char="•"/>
            </a:pPr>
            <a:r>
              <a:rPr lang="en-GB" dirty="0"/>
              <a:t>The science of life</a:t>
            </a:r>
          </a:p>
          <a:p>
            <a:pPr marL="228600" indent="-228600">
              <a:buFont typeface="Arial" panose="020B0604020202020204" pitchFamily="34" charset="0"/>
              <a:buChar char="•"/>
            </a:pPr>
            <a:r>
              <a:rPr lang="en-GB" dirty="0"/>
              <a:t>Honesty</a:t>
            </a:r>
          </a:p>
          <a:p>
            <a:pPr marL="228600" indent="-228600">
              <a:buFont typeface="Arial" panose="020B0604020202020204" pitchFamily="34" charset="0"/>
              <a:buChar char="•"/>
            </a:pPr>
            <a:r>
              <a:rPr lang="en-GB" dirty="0"/>
              <a:t>Society</a:t>
            </a:r>
          </a:p>
          <a:p>
            <a:endParaRPr lang="en-GB" dirty="0"/>
          </a:p>
        </p:txBody>
      </p:sp>
    </p:spTree>
    <p:extLst>
      <p:ext uri="{BB962C8B-B14F-4D97-AF65-F5344CB8AC3E}">
        <p14:creationId xmlns:p14="http://schemas.microsoft.com/office/powerpoint/2010/main" val="1978414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5F847-53FB-47C3-BF3F-B6EBB88DDBCE}"/>
              </a:ext>
            </a:extLst>
          </p:cNvPr>
          <p:cNvSpPr>
            <a:spLocks noGrp="1"/>
          </p:cNvSpPr>
          <p:nvPr>
            <p:ph type="title"/>
          </p:nvPr>
        </p:nvSpPr>
        <p:spPr/>
        <p:txBody>
          <a:bodyPr>
            <a:normAutofit fontScale="90000"/>
          </a:bodyPr>
          <a:lstStyle/>
          <a:p>
            <a:br>
              <a:rPr lang="en-GB" sz="2000" dirty="0"/>
            </a:br>
            <a:br>
              <a:rPr lang="en-GB" sz="2000" dirty="0"/>
            </a:br>
            <a:r>
              <a:rPr lang="en-GB" sz="2000" dirty="0"/>
              <a:t>MARKETING STRATEGIES</a:t>
            </a:r>
            <a:br>
              <a:rPr lang="en-GB" sz="2000" dirty="0"/>
            </a:br>
            <a:br>
              <a:rPr lang="en-GB" sz="2000" dirty="0"/>
            </a:br>
            <a:r>
              <a:rPr lang="en-GB" sz="1600" dirty="0"/>
              <a:t>Now you need a new plan, your strategy, your undertaking.  Refer back to your BP, this will form the basis as How you will proceed to implement your brand and build awareness.</a:t>
            </a:r>
            <a:br>
              <a:rPr lang="en-GB" sz="3600" dirty="0"/>
            </a:br>
            <a:endParaRPr lang="en-GB" dirty="0"/>
          </a:p>
        </p:txBody>
      </p:sp>
      <p:sp>
        <p:nvSpPr>
          <p:cNvPr id="3" name="Content Placeholder 2">
            <a:extLst>
              <a:ext uri="{FF2B5EF4-FFF2-40B4-BE49-F238E27FC236}">
                <a16:creationId xmlns:a16="http://schemas.microsoft.com/office/drawing/2014/main" id="{E0C2F9F9-84EF-415D-A77A-926641D00D0C}"/>
              </a:ext>
            </a:extLst>
          </p:cNvPr>
          <p:cNvSpPr>
            <a:spLocks noGrp="1"/>
          </p:cNvSpPr>
          <p:nvPr>
            <p:ph sz="half" idx="1"/>
          </p:nvPr>
        </p:nvSpPr>
        <p:spPr/>
        <p:txBody>
          <a:bodyPr>
            <a:normAutofit lnSpcReduction="10000"/>
          </a:bodyPr>
          <a:lstStyle/>
          <a:p>
            <a:pPr marL="0" indent="0">
              <a:buNone/>
            </a:pPr>
            <a:r>
              <a:rPr lang="en-GB" sz="1600" dirty="0"/>
              <a:t>GOALS</a:t>
            </a:r>
          </a:p>
          <a:p>
            <a:pPr lvl="0"/>
            <a:r>
              <a:rPr lang="en-GB" sz="1600" dirty="0"/>
              <a:t>Boost your posts</a:t>
            </a:r>
          </a:p>
          <a:p>
            <a:pPr lvl="0"/>
            <a:r>
              <a:rPr lang="en-GB" sz="1600" dirty="0"/>
              <a:t>Promote your page</a:t>
            </a:r>
          </a:p>
          <a:p>
            <a:pPr lvl="0"/>
            <a:r>
              <a:rPr lang="en-GB" sz="1600" dirty="0"/>
              <a:t>Send people to your website</a:t>
            </a:r>
          </a:p>
          <a:p>
            <a:pPr lvl="0"/>
            <a:r>
              <a:rPr lang="en-GB" sz="1600" dirty="0"/>
              <a:t>Increase conversions on your website</a:t>
            </a:r>
          </a:p>
          <a:p>
            <a:pPr lvl="0"/>
            <a:r>
              <a:rPr lang="en-GB" sz="1600" dirty="0"/>
              <a:t>Raise attendance at your event</a:t>
            </a:r>
          </a:p>
          <a:p>
            <a:pPr lvl="0"/>
            <a:r>
              <a:rPr lang="en-GB" sz="1600" dirty="0"/>
              <a:t>Get people to claim your offer</a:t>
            </a:r>
          </a:p>
          <a:p>
            <a:pPr lvl="0"/>
            <a:r>
              <a:rPr lang="en-GB" sz="1600" dirty="0"/>
              <a:t>Get video views</a:t>
            </a:r>
          </a:p>
          <a:p>
            <a:pPr marL="0" indent="0">
              <a:buNone/>
            </a:pPr>
            <a:endParaRPr lang="en-GB" sz="1600" dirty="0"/>
          </a:p>
          <a:p>
            <a:pPr marL="0" indent="0">
              <a:buNone/>
            </a:pPr>
            <a:r>
              <a:rPr lang="en-GB" sz="1600" dirty="0"/>
              <a:t>CAPTURE DATA</a:t>
            </a:r>
          </a:p>
          <a:p>
            <a:r>
              <a:rPr lang="en-GB" sz="1600" dirty="0">
                <a:hlinkClick r:id="rId2"/>
              </a:rPr>
              <a:t>www.inspectlet.com</a:t>
            </a:r>
            <a:endParaRPr lang="en-GB" sz="1600" dirty="0"/>
          </a:p>
          <a:p>
            <a:r>
              <a:rPr lang="en-GB" sz="1600" dirty="0"/>
              <a:t>Google Analytics</a:t>
            </a:r>
          </a:p>
          <a:p>
            <a:r>
              <a:rPr lang="en-GB" sz="1600" dirty="0"/>
              <a:t>Google Gleam</a:t>
            </a:r>
          </a:p>
          <a:p>
            <a:endParaRPr lang="en-GB" dirty="0"/>
          </a:p>
        </p:txBody>
      </p:sp>
      <p:sp>
        <p:nvSpPr>
          <p:cNvPr id="4" name="Content Placeholder 3">
            <a:extLst>
              <a:ext uri="{FF2B5EF4-FFF2-40B4-BE49-F238E27FC236}">
                <a16:creationId xmlns:a16="http://schemas.microsoft.com/office/drawing/2014/main" id="{10F5924C-0911-4087-9466-A7DA5FB0E6A6}"/>
              </a:ext>
            </a:extLst>
          </p:cNvPr>
          <p:cNvSpPr>
            <a:spLocks noGrp="1"/>
          </p:cNvSpPr>
          <p:nvPr>
            <p:ph sz="half" idx="2"/>
          </p:nvPr>
        </p:nvSpPr>
        <p:spPr/>
        <p:txBody>
          <a:bodyPr>
            <a:normAutofit lnSpcReduction="10000"/>
          </a:bodyPr>
          <a:lstStyle/>
          <a:p>
            <a:pPr marL="0" indent="0">
              <a:buNone/>
            </a:pPr>
            <a:r>
              <a:rPr lang="en-GB" sz="1600" dirty="0"/>
              <a:t>MEDIA &amp; OPPORTUNITIES </a:t>
            </a:r>
          </a:p>
          <a:p>
            <a:r>
              <a:rPr lang="en-GB" sz="1600" dirty="0"/>
              <a:t>Industry Publications</a:t>
            </a:r>
          </a:p>
          <a:p>
            <a:r>
              <a:rPr lang="en-GB" sz="1600" dirty="0"/>
              <a:t>Online communities</a:t>
            </a:r>
          </a:p>
          <a:p>
            <a:r>
              <a:rPr lang="en-GB" sz="1600" dirty="0"/>
              <a:t>Industry Events/Networking</a:t>
            </a:r>
          </a:p>
          <a:p>
            <a:r>
              <a:rPr lang="en-GB" sz="1600" dirty="0"/>
              <a:t>Influencers</a:t>
            </a:r>
          </a:p>
          <a:p>
            <a:r>
              <a:rPr lang="en-GB" sz="1600" dirty="0"/>
              <a:t>Retailers</a:t>
            </a:r>
          </a:p>
          <a:p>
            <a:r>
              <a:rPr lang="en-GB" sz="1600" dirty="0"/>
              <a:t>Distribution</a:t>
            </a:r>
          </a:p>
          <a:p>
            <a:r>
              <a:rPr lang="en-GB" sz="1600" dirty="0"/>
              <a:t>Exportation/ Foreign Markets</a:t>
            </a:r>
          </a:p>
          <a:p>
            <a:pPr marL="0" indent="0">
              <a:buNone/>
            </a:pPr>
            <a:endParaRPr lang="en-GB" sz="1600" dirty="0"/>
          </a:p>
          <a:p>
            <a:pPr marL="0" indent="0">
              <a:buNone/>
            </a:pPr>
            <a:r>
              <a:rPr lang="en-GB" sz="1600" dirty="0"/>
              <a:t>Further thoughts…</a:t>
            </a:r>
          </a:p>
          <a:p>
            <a:pPr lvl="0"/>
            <a:r>
              <a:rPr lang="en-GB" sz="1600" i="1" dirty="0"/>
              <a:t>How are you going to get your product to market? </a:t>
            </a:r>
          </a:p>
          <a:p>
            <a:pPr lvl="0"/>
            <a:r>
              <a:rPr lang="en-GB" sz="1600" i="1" dirty="0"/>
              <a:t>Who are the leaders/innovators in your industry? </a:t>
            </a:r>
          </a:p>
          <a:p>
            <a:pPr lvl="0"/>
            <a:r>
              <a:rPr lang="en-GB" sz="1600" i="1" dirty="0"/>
              <a:t>Who needs to know about YOU?</a:t>
            </a:r>
          </a:p>
          <a:p>
            <a:endParaRPr lang="en-GB" sz="1600" dirty="0"/>
          </a:p>
          <a:p>
            <a:endParaRPr lang="en-GB" dirty="0"/>
          </a:p>
        </p:txBody>
      </p:sp>
    </p:spTree>
    <p:extLst>
      <p:ext uri="{BB962C8B-B14F-4D97-AF65-F5344CB8AC3E}">
        <p14:creationId xmlns:p14="http://schemas.microsoft.com/office/powerpoint/2010/main" val="765478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D76B7-D2F3-4952-A3AA-6F79B09FE065}"/>
              </a:ext>
            </a:extLst>
          </p:cNvPr>
          <p:cNvSpPr>
            <a:spLocks noGrp="1"/>
          </p:cNvSpPr>
          <p:nvPr>
            <p:ph type="title"/>
          </p:nvPr>
        </p:nvSpPr>
        <p:spPr/>
        <p:txBody>
          <a:bodyPr/>
          <a:lstStyle/>
          <a:p>
            <a:r>
              <a:rPr lang="en-GB" i="1" u="sng" dirty="0"/>
              <a:t>SOCIAL MEDIA</a:t>
            </a:r>
            <a:br>
              <a:rPr lang="en-GB" dirty="0"/>
            </a:br>
            <a:endParaRPr lang="en-GB" dirty="0"/>
          </a:p>
        </p:txBody>
      </p:sp>
      <p:sp>
        <p:nvSpPr>
          <p:cNvPr id="4" name="Text Placeholder 3">
            <a:extLst>
              <a:ext uri="{FF2B5EF4-FFF2-40B4-BE49-F238E27FC236}">
                <a16:creationId xmlns:a16="http://schemas.microsoft.com/office/drawing/2014/main" id="{C5E3C4CF-C2A9-478F-804A-57B19EC3BFDE}"/>
              </a:ext>
            </a:extLst>
          </p:cNvPr>
          <p:cNvSpPr>
            <a:spLocks noGrp="1"/>
          </p:cNvSpPr>
          <p:nvPr>
            <p:ph type="body" sz="half" idx="2"/>
          </p:nvPr>
        </p:nvSpPr>
        <p:spPr/>
        <p:txBody>
          <a:bodyPr/>
          <a:lstStyle/>
          <a:p>
            <a:pPr>
              <a:lnSpc>
                <a:spcPct val="150000"/>
              </a:lnSpc>
            </a:pPr>
            <a:r>
              <a:rPr lang="en-GB" dirty="0"/>
              <a:t>Your Social Media presence is paramount; it should be your secondary objective after your website.  </a:t>
            </a:r>
          </a:p>
          <a:p>
            <a:pPr>
              <a:lnSpc>
                <a:spcPct val="150000"/>
              </a:lnSpc>
            </a:pPr>
            <a:r>
              <a:rPr lang="en-GB" dirty="0"/>
              <a:t>The power of the Social Media platforms is the best and relatively free if you’re on a small budget.  </a:t>
            </a:r>
          </a:p>
          <a:p>
            <a:pPr>
              <a:lnSpc>
                <a:spcPct val="150000"/>
              </a:lnSpc>
            </a:pPr>
            <a:r>
              <a:rPr lang="en-GB" dirty="0"/>
              <a:t>The visual aspect is KEY to driving your target customers to your website and making sure that you stand out from the competition. </a:t>
            </a:r>
          </a:p>
          <a:p>
            <a:endParaRPr lang="en-GB" dirty="0"/>
          </a:p>
        </p:txBody>
      </p:sp>
      <p:sp>
        <p:nvSpPr>
          <p:cNvPr id="7" name="Content Placeholder 6">
            <a:extLst>
              <a:ext uri="{FF2B5EF4-FFF2-40B4-BE49-F238E27FC236}">
                <a16:creationId xmlns:a16="http://schemas.microsoft.com/office/drawing/2014/main" id="{EE5E0C28-6649-44B9-BA8E-5FAA72EA1614}"/>
              </a:ext>
            </a:extLst>
          </p:cNvPr>
          <p:cNvSpPr>
            <a:spLocks noGrp="1"/>
          </p:cNvSpPr>
          <p:nvPr>
            <p:ph idx="1"/>
          </p:nvPr>
        </p:nvSpPr>
        <p:spPr/>
        <p:txBody>
          <a:bodyPr>
            <a:normAutofit fontScale="55000" lnSpcReduction="20000"/>
          </a:bodyPr>
          <a:lstStyle/>
          <a:p>
            <a:pPr lvl="0"/>
            <a:r>
              <a:rPr lang="en-GB" dirty="0"/>
              <a:t>Facebook Business Page, Twitter and Instagram – Business to Customer communication (B2C)</a:t>
            </a:r>
          </a:p>
          <a:p>
            <a:pPr marL="0" indent="0">
              <a:buNone/>
            </a:pPr>
            <a:r>
              <a:rPr lang="en-GB" i="1" dirty="0"/>
              <a:t>Engagement Example:</a:t>
            </a:r>
            <a:endParaRPr lang="en-GB" dirty="0"/>
          </a:p>
          <a:p>
            <a:pPr marL="0" indent="0">
              <a:buNone/>
            </a:pPr>
            <a:r>
              <a:rPr lang="en-GB" dirty="0"/>
              <a:t>YOUR </a:t>
            </a:r>
            <a:r>
              <a:rPr lang="en-GB" b="1" dirty="0"/>
              <a:t>GOALS</a:t>
            </a:r>
            <a:r>
              <a:rPr lang="en-GB" dirty="0"/>
              <a:t> – Brand Awareness, Website Traffic, Hijacking trends</a:t>
            </a:r>
          </a:p>
          <a:p>
            <a:pPr marL="0" indent="0">
              <a:buNone/>
            </a:pPr>
            <a:r>
              <a:rPr lang="en-GB" dirty="0"/>
              <a:t>+</a:t>
            </a:r>
          </a:p>
          <a:p>
            <a:pPr marL="0" indent="0">
              <a:buNone/>
            </a:pPr>
            <a:r>
              <a:rPr lang="en-GB" dirty="0"/>
              <a:t>YOUR </a:t>
            </a:r>
            <a:r>
              <a:rPr lang="en-GB" b="1" dirty="0"/>
              <a:t>AUDIENCE</a:t>
            </a:r>
            <a:r>
              <a:rPr lang="en-GB" dirty="0"/>
              <a:t> – Core, Custom (actual customers, email list, FB and website visitors, Lookalike)</a:t>
            </a:r>
          </a:p>
          <a:p>
            <a:pPr marL="0" indent="0">
              <a:buNone/>
            </a:pPr>
            <a:r>
              <a:rPr lang="en-GB" dirty="0"/>
              <a:t>+</a:t>
            </a:r>
          </a:p>
          <a:p>
            <a:pPr marL="0" indent="0">
              <a:buNone/>
            </a:pPr>
            <a:r>
              <a:rPr lang="en-GB" b="1" dirty="0"/>
              <a:t>TEXT</a:t>
            </a:r>
            <a:endParaRPr lang="en-GB" dirty="0"/>
          </a:p>
          <a:p>
            <a:pPr marL="0" indent="0">
              <a:buNone/>
            </a:pPr>
            <a:r>
              <a:rPr lang="en-GB" dirty="0"/>
              <a:t>+</a:t>
            </a:r>
          </a:p>
          <a:p>
            <a:pPr marL="0" indent="0">
              <a:buNone/>
            </a:pPr>
            <a:r>
              <a:rPr lang="en-GB" b="1" dirty="0"/>
              <a:t>VISUALS</a:t>
            </a:r>
            <a:endParaRPr lang="en-GB" dirty="0"/>
          </a:p>
          <a:p>
            <a:pPr marL="0" indent="0">
              <a:buNone/>
            </a:pPr>
            <a:r>
              <a:rPr lang="en-GB" dirty="0"/>
              <a:t>=</a:t>
            </a:r>
          </a:p>
          <a:p>
            <a:pPr marL="0" indent="0">
              <a:buNone/>
            </a:pPr>
            <a:r>
              <a:rPr lang="en-GB" b="1" dirty="0"/>
              <a:t>ENGAGING CONENT</a:t>
            </a:r>
            <a:endParaRPr lang="en-GB" dirty="0"/>
          </a:p>
          <a:p>
            <a:pPr marL="0" indent="0">
              <a:buNone/>
            </a:pPr>
            <a:r>
              <a:rPr lang="en-GB" dirty="0"/>
              <a:t> </a:t>
            </a:r>
          </a:p>
          <a:p>
            <a:pPr marL="0" indent="0">
              <a:buNone/>
            </a:pPr>
            <a:r>
              <a:rPr lang="en-GB" b="1" i="1" dirty="0"/>
              <a:t>Use the FB PAGE INSIGHTS tool</a:t>
            </a:r>
            <a:endParaRPr lang="en-GB" dirty="0"/>
          </a:p>
          <a:p>
            <a:endParaRPr lang="en-GB" dirty="0"/>
          </a:p>
        </p:txBody>
      </p:sp>
      <p:pic>
        <p:nvPicPr>
          <p:cNvPr id="9" name="Picture 8">
            <a:extLst>
              <a:ext uri="{FF2B5EF4-FFF2-40B4-BE49-F238E27FC236}">
                <a16:creationId xmlns:a16="http://schemas.microsoft.com/office/drawing/2014/main" id="{548215A2-546C-46B5-83D8-AA711649CB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1055" y="3464931"/>
            <a:ext cx="2914334" cy="2404057"/>
          </a:xfrm>
          <a:prstGeom prst="rect">
            <a:avLst/>
          </a:prstGeom>
        </p:spPr>
      </p:pic>
    </p:spTree>
    <p:extLst>
      <p:ext uri="{BB962C8B-B14F-4D97-AF65-F5344CB8AC3E}">
        <p14:creationId xmlns:p14="http://schemas.microsoft.com/office/powerpoint/2010/main" val="26183953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680</Words>
  <Application>Microsoft Office PowerPoint</Application>
  <PresentationFormat>Widescreen</PresentationFormat>
  <Paragraphs>114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   HOW TO MARKET YOUR BRAND IN UNKNOWN TERRITORY </vt:lpstr>
      <vt:lpstr>CONGRATULATIONS!!! </vt:lpstr>
      <vt:lpstr>  PLANNING Now that you have established;  - What your Business is? (Service/ product, target market) - Why you’re in Business? (This should not be motivated by money) - How you’re going to Fund your business  </vt:lpstr>
      <vt:lpstr>Why is it so important? </vt:lpstr>
      <vt:lpstr>DEVELOP YOUR BUSINESS IDEA </vt:lpstr>
      <vt:lpstr>DEVELOP YOUR BUSINESS IDEA - Continued </vt:lpstr>
      <vt:lpstr>DEVELOP YOUR BUSINESS IDEA - Continued</vt:lpstr>
      <vt:lpstr>  MARKETING STRATEGIES  Now you need a new plan, your strategy, your undertaking.  Refer back to your BP, this will form the basis as How you will proceed to implement your brand and build awareness. </vt:lpstr>
      <vt:lpstr>SOCIAL MEDIA </vt:lpstr>
      <vt:lpstr>SOCIAL MEDIA - Continued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MARKET YOUR BRAND IN UNKNOWN TERRITORY</dc:title>
  <dc:creator>careii bryan</dc:creator>
  <cp:lastModifiedBy>careii bryan</cp:lastModifiedBy>
  <cp:revision>8</cp:revision>
  <dcterms:created xsi:type="dcterms:W3CDTF">2017-08-15T10:32:14Z</dcterms:created>
  <dcterms:modified xsi:type="dcterms:W3CDTF">2017-09-02T13:42:53Z</dcterms:modified>
</cp:coreProperties>
</file>